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7"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1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128603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16430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75DA21-343E-4E08-905C-107649AB8302}" type="slidenum">
              <a:rPr lang="el-GR" smtClean="0"/>
              <a:t>‹Nº›</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2609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1559512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75DA21-343E-4E08-905C-107649AB8302}" type="slidenum">
              <a:rPr lang="el-GR" smtClean="0"/>
              <a:t>‹Nº›</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9299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3951009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239409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1338192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63239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72E19913-EB0D-4331-9210-3D539C41DDF8}" type="datetimeFigureOut">
              <a:rPr lang="el-GR" smtClean="0"/>
              <a:t>7/7/2025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3726153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13571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2E19913-EB0D-4331-9210-3D539C41DDF8}" type="datetimeFigureOut">
              <a:rPr lang="el-GR" smtClean="0"/>
              <a:t>7/7/2025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4027182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2E19913-EB0D-4331-9210-3D539C41DDF8}" type="datetimeFigureOut">
              <a:rPr lang="el-GR" smtClean="0"/>
              <a:t>7/7/2025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257260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19913-EB0D-4331-9210-3D539C41DDF8}" type="datetimeFigureOut">
              <a:rPr lang="el-GR" smtClean="0"/>
              <a:t>7/7/2025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267608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2171912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2E19913-EB0D-4331-9210-3D539C41DDF8}" type="datetimeFigureOut">
              <a:rPr lang="el-GR" smtClean="0"/>
              <a:t>7/7/2025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75DA21-343E-4E08-905C-107649AB8302}" type="slidenum">
              <a:rPr lang="el-GR" smtClean="0"/>
              <a:t>‹Nº›</a:t>
            </a:fld>
            <a:endParaRPr lang="el-GR"/>
          </a:p>
        </p:txBody>
      </p:sp>
    </p:spTree>
    <p:extLst>
      <p:ext uri="{BB962C8B-B14F-4D97-AF65-F5344CB8AC3E}">
        <p14:creationId xmlns:p14="http://schemas.microsoft.com/office/powerpoint/2010/main" val="322474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E19913-EB0D-4331-9210-3D539C41DDF8}" type="datetimeFigureOut">
              <a:rPr lang="el-GR" smtClean="0"/>
              <a:t>7/7/2025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75DA21-343E-4E08-905C-107649AB8302}" type="slidenum">
              <a:rPr lang="el-GR" smtClean="0"/>
              <a:t>‹Nº›</a:t>
            </a:fld>
            <a:endParaRPr lang="el-GR"/>
          </a:p>
        </p:txBody>
      </p:sp>
    </p:spTree>
    <p:extLst>
      <p:ext uri="{BB962C8B-B14F-4D97-AF65-F5344CB8AC3E}">
        <p14:creationId xmlns:p14="http://schemas.microsoft.com/office/powerpoint/2010/main" val="2862769506"/>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doi.org/10.12681/hjre.9380" TargetMode="External"/><Relationship Id="rId4" Type="http://schemas.openxmlformats.org/officeDocument/2006/relationships/hyperlink" Target="https://doi.org/10.12681/psy_hps.224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56E936-4016-463F-B93E-3F55819B6C28}"/>
              </a:ext>
            </a:extLst>
          </p:cNvPr>
          <p:cNvSpPr txBox="1"/>
          <p:nvPr/>
        </p:nvSpPr>
        <p:spPr>
          <a:xfrm>
            <a:off x="652668" y="263301"/>
            <a:ext cx="8825948" cy="1692771"/>
          </a:xfrm>
          <a:prstGeom prst="rect">
            <a:avLst/>
          </a:prstGeom>
          <a:noFill/>
        </p:spPr>
        <p:txBody>
          <a:bodyPr wrap="square" rtlCol="0">
            <a:spAutoFit/>
          </a:bodyPr>
          <a:lstStyle/>
          <a:p>
            <a:pPr algn="ctr"/>
            <a:r>
              <a:rPr lang="el-GR" sz="2400" b="1" dirty="0">
                <a:solidFill>
                  <a:schemeClr val="accent1">
                    <a:lumMod val="75000"/>
                  </a:schemeClr>
                </a:solidFill>
                <a:latin typeface="Arial" panose="020B0604020202020204" pitchFamily="34" charset="0"/>
                <a:cs typeface="Arial" panose="020B0604020202020204" pitchFamily="34" charset="0"/>
              </a:rPr>
              <a:t>Η</a:t>
            </a:r>
            <a:r>
              <a:rPr lang="en-US" sz="2400" b="1" dirty="0">
                <a:solidFill>
                  <a:schemeClr val="accent1">
                    <a:lumMod val="75000"/>
                  </a:schemeClr>
                </a:solidFill>
                <a:latin typeface="Arial" panose="020B0604020202020204" pitchFamily="34" charset="0"/>
                <a:cs typeface="Arial" panose="020B0604020202020204" pitchFamily="34" charset="0"/>
              </a:rPr>
              <a:t>ow counseling is used in Greek schools by the teachers themselves</a:t>
            </a:r>
            <a:endParaRPr lang="el-GR" sz="2400" b="1" dirty="0">
              <a:solidFill>
                <a:schemeClr val="accent1">
                  <a:lumMod val="75000"/>
                </a:schemeClr>
              </a:solidFill>
              <a:latin typeface="Arial" panose="020B0604020202020204" pitchFamily="34" charset="0"/>
              <a:cs typeface="Arial" panose="020B0604020202020204" pitchFamily="34" charset="0"/>
            </a:endParaRPr>
          </a:p>
          <a:p>
            <a:r>
              <a:rPr lang="en-US" sz="1600" b="1" dirty="0">
                <a:solidFill>
                  <a:schemeClr val="accent1">
                    <a:lumMod val="75000"/>
                  </a:schemeClr>
                </a:solidFill>
                <a:latin typeface="Arial" panose="020B0604020202020204" pitchFamily="34" charset="0"/>
                <a:cs typeface="Arial" panose="020B0604020202020204" pitchFamily="34" charset="0"/>
              </a:rPr>
              <a:t>Eirini Kouki</a:t>
            </a:r>
          </a:p>
          <a:p>
            <a:r>
              <a:rPr lang="en-US" sz="1600" dirty="0">
                <a:solidFill>
                  <a:schemeClr val="accent1">
                    <a:lumMod val="75000"/>
                  </a:schemeClr>
                </a:solidFill>
                <a:latin typeface="Arial" panose="020B0604020202020204" pitchFamily="34" charset="0"/>
                <a:cs typeface="Arial" panose="020B0604020202020204" pitchFamily="34" charset="0"/>
              </a:rPr>
              <a:t>PhD Candidate at the university of Alicante</a:t>
            </a:r>
          </a:p>
          <a:p>
            <a:pPr algn="ctr"/>
            <a:endParaRPr lang="el-GR"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184CAA5-EC6F-40A3-9D21-75867B6AFA2A}"/>
              </a:ext>
            </a:extLst>
          </p:cNvPr>
          <p:cNvSpPr txBox="1"/>
          <p:nvPr/>
        </p:nvSpPr>
        <p:spPr>
          <a:xfrm>
            <a:off x="576057" y="1843261"/>
            <a:ext cx="1719470" cy="4801314"/>
          </a:xfrm>
          <a:prstGeom prst="rect">
            <a:avLst/>
          </a:prstGeom>
          <a:noFill/>
        </p:spPr>
        <p:txBody>
          <a:bodyPr wrap="square" rtlCol="0">
            <a:spAutoFit/>
          </a:bodyPr>
          <a:lstStyle/>
          <a:p>
            <a:pPr algn="ctr"/>
            <a:r>
              <a:rPr lang="en-US" sz="1500" b="1" dirty="0">
                <a:solidFill>
                  <a:schemeClr val="accent1">
                    <a:lumMod val="75000"/>
                  </a:schemeClr>
                </a:solidFill>
                <a:latin typeface="Arial" panose="020B0604020202020204" pitchFamily="34" charset="0"/>
                <a:cs typeface="Arial" panose="020B0604020202020204" pitchFamily="34" charset="0"/>
              </a:rPr>
              <a:t>Counselling definition</a:t>
            </a:r>
          </a:p>
          <a:p>
            <a:pPr algn="ctr"/>
            <a:endParaRPr lang="en-US" sz="15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a form of therapy involving discussion between a trained therapist and an individual or group of individuals.</a:t>
            </a:r>
            <a:endParaRPr lang="el-GR" sz="10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the process of communication between individuals with the aim of helping a person or group of people facing problems and difficulties to manage them on their own</a:t>
            </a:r>
          </a:p>
          <a:p>
            <a:pPr marL="214313" indent="-214313">
              <a:buFont typeface="Wingdings" panose="05000000000000000000" pitchFamily="2" charset="2"/>
              <a:buChar char="Ø"/>
            </a:pPr>
            <a:r>
              <a:rPr lang="en-US" sz="1200" u="sng" dirty="0">
                <a:latin typeface="Arial" panose="020B0604020202020204" pitchFamily="34" charset="0"/>
                <a:cs typeface="Arial" panose="020B0604020202020204" pitchFamily="34" charset="0"/>
              </a:rPr>
              <a:t>consultors may be</a:t>
            </a:r>
            <a:endParaRPr lang="el-GR" sz="1200" u="sng"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Psychologists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Psychotherapists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professionals trained in counselling</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school counsellors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mental health counsellors</a:t>
            </a:r>
          </a:p>
          <a:p>
            <a:endParaRPr lang="el-GR"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10A5A7D-61EA-4D7E-84EB-389DD6894EDE}"/>
              </a:ext>
            </a:extLst>
          </p:cNvPr>
          <p:cNvSpPr txBox="1"/>
          <p:nvPr/>
        </p:nvSpPr>
        <p:spPr>
          <a:xfrm>
            <a:off x="5291759" y="1664987"/>
            <a:ext cx="3376004" cy="2746906"/>
          </a:xfrm>
          <a:prstGeom prst="rect">
            <a:avLst/>
          </a:prstGeom>
          <a:noFill/>
        </p:spPr>
        <p:txBody>
          <a:bodyPr wrap="square" rtlCol="0">
            <a:spAutoFit/>
          </a:bodyPr>
          <a:lstStyle/>
          <a:p>
            <a:pPr algn="ctr"/>
            <a:r>
              <a:rPr lang="el-GR" sz="1500" b="1" dirty="0">
                <a:solidFill>
                  <a:schemeClr val="accent1">
                    <a:lumMod val="75000"/>
                  </a:schemeClr>
                </a:solidFill>
                <a:latin typeface="Arial" panose="020B0604020202020204" pitchFamily="34" charset="0"/>
                <a:cs typeface="Arial" panose="020B0604020202020204" pitchFamily="34" charset="0"/>
              </a:rPr>
              <a:t>Τ</a:t>
            </a:r>
            <a:r>
              <a:rPr lang="en-US" sz="1500" b="1" dirty="0">
                <a:solidFill>
                  <a:schemeClr val="accent1">
                    <a:lumMod val="75000"/>
                  </a:schemeClr>
                </a:solidFill>
                <a:latin typeface="Arial" panose="020B0604020202020204" pitchFamily="34" charset="0"/>
                <a:cs typeface="Arial" panose="020B0604020202020204" pitchFamily="34" charset="0"/>
              </a:rPr>
              <a:t>he implementation of counselling in schools</a:t>
            </a:r>
            <a:endParaRPr lang="el-GR" sz="1500" b="1" dirty="0">
              <a:solidFill>
                <a:schemeClr val="accent1">
                  <a:lumMod val="75000"/>
                </a:schemeClr>
              </a:solidFill>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Nowadays, in Greece, especially when it comes to special education ,it's limited and has a bunch of shortcomings.</a:t>
            </a:r>
          </a:p>
          <a:p>
            <a:pPr algn="ctr"/>
            <a:r>
              <a:rPr lang="en-US" sz="1200" u="sng" dirty="0">
                <a:latin typeface="Arial" panose="020B0604020202020204" pitchFamily="34" charset="0"/>
                <a:cs typeface="Arial" panose="020B0604020202020204" pitchFamily="34" charset="0"/>
              </a:rPr>
              <a:t>Even though</a:t>
            </a:r>
          </a:p>
          <a:p>
            <a:r>
              <a:rPr lang="en-US" sz="1050" dirty="0">
                <a:latin typeface="Arial" panose="020B0604020202020204" pitchFamily="34" charset="0"/>
                <a:cs typeface="Arial" panose="020B0604020202020204" pitchFamily="34" charset="0"/>
              </a:rPr>
              <a:t>brings positive results in school reality such as </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a greater sense of safety and success for students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reduction in the extent of children's social and emotional difficulties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counselling support to parents and teachers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cooperation between school and family</a:t>
            </a:r>
          </a:p>
          <a:p>
            <a:endParaRPr lang="en-US" sz="1050" dirty="0">
              <a:latin typeface="Arial" panose="020B0604020202020204" pitchFamily="34" charset="0"/>
              <a:cs typeface="Arial" panose="020B0604020202020204" pitchFamily="34" charset="0"/>
            </a:endParaRPr>
          </a:p>
          <a:p>
            <a:pPr algn="ctr"/>
            <a:endParaRPr lang="el-GR" sz="15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6EA6CA7-019A-4F42-AC44-B0EF431C6037}"/>
              </a:ext>
            </a:extLst>
          </p:cNvPr>
          <p:cNvSpPr txBox="1"/>
          <p:nvPr/>
        </p:nvSpPr>
        <p:spPr>
          <a:xfrm>
            <a:off x="2457852" y="1832961"/>
            <a:ext cx="2252085" cy="2723823"/>
          </a:xfrm>
          <a:prstGeom prst="rect">
            <a:avLst/>
          </a:prstGeom>
          <a:noFill/>
        </p:spPr>
        <p:txBody>
          <a:bodyPr wrap="square" rtlCol="0">
            <a:spAutoFit/>
          </a:bodyPr>
          <a:lstStyle/>
          <a:p>
            <a:pPr algn="ctr"/>
            <a:r>
              <a:rPr lang="en-US" sz="1500" b="1" dirty="0">
                <a:solidFill>
                  <a:schemeClr val="accent1">
                    <a:lumMod val="75000"/>
                  </a:schemeClr>
                </a:solidFill>
                <a:latin typeface="Arial" panose="020B0604020202020204" pitchFamily="34" charset="0"/>
                <a:cs typeface="Arial" panose="020B0604020202020204" pitchFamily="34" charset="0"/>
              </a:rPr>
              <a:t>Teachers’ role in counselling</a:t>
            </a:r>
          </a:p>
          <a:p>
            <a:r>
              <a:rPr lang="en-US" sz="1500" dirty="0">
                <a:latin typeface="Arial" panose="020B0604020202020204" pitchFamily="34" charset="0"/>
                <a:cs typeface="Arial" panose="020B0604020202020204" pitchFamily="34" charset="0"/>
              </a:rPr>
              <a:t> </a:t>
            </a:r>
            <a:r>
              <a:rPr lang="en-US" sz="1050" u="sng" dirty="0">
                <a:latin typeface="Arial" panose="020B0604020202020204" pitchFamily="34" charset="0"/>
                <a:cs typeface="Arial" panose="020B0604020202020204" pitchFamily="34" charset="0"/>
              </a:rPr>
              <a:t>should have knowledge and skills in counselling as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develop meaningful relationships with their pupils, </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can play a mediating role between pupils and school psychological services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manage difficult behaviors in the classroom</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manage their own and children's stress </a:t>
            </a:r>
          </a:p>
          <a:p>
            <a:endParaRPr lang="en-US" sz="1050" dirty="0">
              <a:latin typeface="Arial" panose="020B0604020202020204" pitchFamily="34" charset="0"/>
              <a:cs typeface="Arial" panose="020B0604020202020204" pitchFamily="34" charset="0"/>
            </a:endParaRPr>
          </a:p>
          <a:p>
            <a:endParaRPr lang="el-GR" sz="1050" u="sng" dirty="0">
              <a:latin typeface="Arial" panose="020B0604020202020204" pitchFamily="34" charset="0"/>
              <a:cs typeface="Arial" panose="020B0604020202020204" pitchFamily="34" charset="0"/>
            </a:endParaRPr>
          </a:p>
        </p:txBody>
      </p:sp>
      <p:pic>
        <p:nvPicPr>
          <p:cNvPr id="2" name="Εικόνα 1">
            <a:extLst>
              <a:ext uri="{FF2B5EF4-FFF2-40B4-BE49-F238E27FC236}">
                <a16:creationId xmlns:a16="http://schemas.microsoft.com/office/drawing/2014/main" id="{205A769E-4CBF-496B-BBF6-AAD3D88FCBD2}"/>
              </a:ext>
            </a:extLst>
          </p:cNvPr>
          <p:cNvPicPr>
            <a:picLocks noChangeAspect="1"/>
          </p:cNvPicPr>
          <p:nvPr/>
        </p:nvPicPr>
        <p:blipFill>
          <a:blip r:embed="rId2">
            <a:extLst>
              <a:ext uri="{BEBA8EAE-BF5A-486C-A8C5-ECC9F3942E4B}">
                <a14:imgProps xmlns:a14="http://schemas.microsoft.com/office/drawing/2010/main">
                  <a14:imgLayer r:embed="rId3">
                    <a14:imgEffect>
                      <a14:saturation sat="33000"/>
                    </a14:imgEffect>
                  </a14:imgLayer>
                </a14:imgProps>
              </a:ext>
            </a:extLst>
          </a:blip>
          <a:stretch>
            <a:fillRect/>
          </a:stretch>
        </p:blipFill>
        <p:spPr>
          <a:xfrm>
            <a:off x="9478616" y="41506"/>
            <a:ext cx="2589865" cy="2589865"/>
          </a:xfrm>
          <a:prstGeom prst="rect">
            <a:avLst/>
          </a:prstGeom>
        </p:spPr>
      </p:pic>
      <p:sp>
        <p:nvSpPr>
          <p:cNvPr id="9" name="TextBox 8">
            <a:extLst>
              <a:ext uri="{FF2B5EF4-FFF2-40B4-BE49-F238E27FC236}">
                <a16:creationId xmlns:a16="http://schemas.microsoft.com/office/drawing/2014/main" id="{BC8C9C1E-E4DF-40B7-8364-223F4AE53F74}"/>
              </a:ext>
            </a:extLst>
          </p:cNvPr>
          <p:cNvSpPr txBox="1"/>
          <p:nvPr/>
        </p:nvSpPr>
        <p:spPr>
          <a:xfrm>
            <a:off x="2295527" y="4243918"/>
            <a:ext cx="3538329" cy="3462486"/>
          </a:xfrm>
          <a:prstGeom prst="rect">
            <a:avLst/>
          </a:prstGeom>
          <a:noFill/>
        </p:spPr>
        <p:txBody>
          <a:bodyPr wrap="square" rtlCol="0">
            <a:spAutoFit/>
          </a:bodyPr>
          <a:lstStyle/>
          <a:p>
            <a:pPr algn="ctr"/>
            <a:r>
              <a:rPr lang="en-US" sz="1500" b="1" dirty="0">
                <a:solidFill>
                  <a:schemeClr val="accent1">
                    <a:lumMod val="75000"/>
                  </a:schemeClr>
                </a:solidFill>
                <a:latin typeface="Arial" panose="020B0604020202020204" pitchFamily="34" charset="0"/>
                <a:cs typeface="Arial" panose="020B0604020202020204" pitchFamily="34" charset="0"/>
              </a:rPr>
              <a:t>Greek teachers’ training</a:t>
            </a:r>
          </a:p>
          <a:p>
            <a:pPr marL="257175" indent="-257175">
              <a:buFont typeface="Arial" panose="020B0604020202020204" pitchFamily="34" charset="0"/>
              <a:buChar char="•"/>
            </a:pPr>
            <a:r>
              <a:rPr lang="en-US" sz="1500"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primary and secondary teachers in Greece are not trained in the basic skills of counselling as the Greek state has not provided for their training before and after completing of their bachelor studies in counselling issues, both on a theoretical and practical level.</a:t>
            </a:r>
            <a:endParaRPr lang="el-GR" sz="1050" dirty="0">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050" dirty="0">
                <a:latin typeface="Arial" panose="020B0604020202020204" pitchFamily="34" charset="0"/>
                <a:cs typeface="Arial" panose="020B0604020202020204" pitchFamily="34" charset="0"/>
              </a:rPr>
              <a:t>therefore teachers on their own initiative should</a:t>
            </a:r>
            <a:endParaRPr lang="el-GR" sz="1050" dirty="0">
              <a:latin typeface="Arial" panose="020B0604020202020204" pitchFamily="34" charset="0"/>
              <a:cs typeface="Arial" panose="020B0604020202020204" pitchFamily="34" charset="0"/>
            </a:endParaRPr>
          </a:p>
          <a:p>
            <a:r>
              <a:rPr lang="en-US" sz="1050" dirty="0">
                <a:latin typeface="Arial" panose="020B0604020202020204" pitchFamily="34" charset="0"/>
                <a:cs typeface="Arial" panose="020B0604020202020204" pitchFamily="34" charset="0"/>
              </a:rPr>
              <a:t>after the end of the basic studies,</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may attend training seminars on counselling practices</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continue postgraduate studies in counselling</a:t>
            </a:r>
          </a:p>
          <a:p>
            <a:pPr marL="214313" indent="-214313">
              <a:buFont typeface="Wingdings" panose="05000000000000000000" pitchFamily="2" charset="2"/>
              <a:buChar char="ü"/>
            </a:pPr>
            <a:r>
              <a:rPr lang="en-US" sz="1050" dirty="0">
                <a:latin typeface="Arial" panose="020B0604020202020204" pitchFamily="34" charset="0"/>
                <a:cs typeface="Arial" panose="020B0604020202020204" pitchFamily="34" charset="0"/>
              </a:rPr>
              <a:t>to be personally informed about how the teacher can effectively help to manage and deal with problems in and out of the classroom</a:t>
            </a:r>
          </a:p>
          <a:p>
            <a:endParaRPr lang="en-US" sz="1050" dirty="0">
              <a:latin typeface="Arial" panose="020B0604020202020204" pitchFamily="34" charset="0"/>
              <a:cs typeface="Arial" panose="020B0604020202020204" pitchFamily="34" charset="0"/>
            </a:endParaRPr>
          </a:p>
          <a:p>
            <a:endParaRPr lang="el-GR" sz="1050" dirty="0">
              <a:latin typeface="Arial" panose="020B0604020202020204" pitchFamily="34" charset="0"/>
              <a:cs typeface="Arial" panose="020B0604020202020204" pitchFamily="34" charset="0"/>
            </a:endParaRPr>
          </a:p>
          <a:p>
            <a:endParaRPr lang="en-US" sz="1050" dirty="0">
              <a:latin typeface="Arial" panose="020B0604020202020204" pitchFamily="34" charset="0"/>
              <a:cs typeface="Arial" panose="020B0604020202020204" pitchFamily="34" charset="0"/>
            </a:endParaRPr>
          </a:p>
          <a:p>
            <a:pPr marL="257175" indent="-257175">
              <a:buFont typeface="Arial" panose="020B0604020202020204" pitchFamily="34" charset="0"/>
              <a:buChar char="•"/>
            </a:pPr>
            <a:endParaRPr lang="el-GR" sz="1050" dirty="0">
              <a:latin typeface="Arial" panose="020B0604020202020204" pitchFamily="34" charset="0"/>
              <a:cs typeface="Arial" panose="020B0604020202020204" pitchFamily="34" charset="0"/>
            </a:endParaRPr>
          </a:p>
          <a:p>
            <a:endParaRPr lang="el-GR" sz="105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ECB5100-AD0D-4CF2-8FF7-38C78CA9E365}"/>
              </a:ext>
            </a:extLst>
          </p:cNvPr>
          <p:cNvSpPr txBox="1"/>
          <p:nvPr/>
        </p:nvSpPr>
        <p:spPr>
          <a:xfrm>
            <a:off x="6358146" y="4433111"/>
            <a:ext cx="2261153" cy="2331407"/>
          </a:xfrm>
          <a:prstGeom prst="rect">
            <a:avLst/>
          </a:prstGeom>
          <a:noFill/>
        </p:spPr>
        <p:txBody>
          <a:bodyPr wrap="square" rtlCol="0">
            <a:spAutoFit/>
          </a:bodyPr>
          <a:lstStyle/>
          <a:p>
            <a:pPr algn="ctr"/>
            <a:r>
              <a:rPr lang="en-US" sz="1500" b="1" dirty="0">
                <a:solidFill>
                  <a:schemeClr val="accent1">
                    <a:lumMod val="75000"/>
                  </a:schemeClr>
                </a:solidFill>
                <a:latin typeface="Arial" panose="020B0604020202020204" pitchFamily="34" charset="0"/>
                <a:cs typeface="Arial" panose="020B0604020202020204" pitchFamily="34" charset="0"/>
              </a:rPr>
              <a:t>Conclusion</a:t>
            </a:r>
          </a:p>
          <a:p>
            <a:pPr marL="214313" indent="-214313">
              <a:buFont typeface="Wingdings" panose="05000000000000000000" pitchFamily="2" charset="2"/>
              <a:buChar char="Ø"/>
            </a:pPr>
            <a:r>
              <a:rPr lang="en-US" sz="1050" u="sng" dirty="0">
                <a:latin typeface="Arial" panose="020B0604020202020204" pitchFamily="34" charset="0"/>
                <a:cs typeface="Arial" panose="020B0604020202020204" pitchFamily="34" charset="0"/>
              </a:rPr>
              <a:t>I expect</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training in counselling to be compulsory in Greek universities</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to be provided free annual training seminars for teachers, as knowledge must be enriched</a:t>
            </a:r>
          </a:p>
          <a:p>
            <a:pPr marL="214313" indent="-214313">
              <a:buFont typeface="Arial" panose="020B0604020202020204" pitchFamily="34" charset="0"/>
              <a:buChar char="•"/>
            </a:pPr>
            <a:r>
              <a:rPr lang="en-US" sz="1050" dirty="0">
                <a:latin typeface="Arial" panose="020B0604020202020204" pitchFamily="34" charset="0"/>
                <a:cs typeface="Arial" panose="020B0604020202020204" pitchFamily="34" charset="0"/>
              </a:rPr>
              <a:t>cooperation between teachers and specialized psychologists and school counsellors</a:t>
            </a:r>
          </a:p>
          <a:p>
            <a:endParaRPr lang="en-US" sz="15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ABA4E7F-55D6-4FFA-A7B0-D870BBEB7DD1}"/>
              </a:ext>
            </a:extLst>
          </p:cNvPr>
          <p:cNvSpPr txBox="1"/>
          <p:nvPr/>
        </p:nvSpPr>
        <p:spPr>
          <a:xfrm>
            <a:off x="9478616" y="2274827"/>
            <a:ext cx="2261152" cy="6647974"/>
          </a:xfrm>
          <a:prstGeom prst="rect">
            <a:avLst/>
          </a:prstGeom>
          <a:noFill/>
        </p:spPr>
        <p:txBody>
          <a:bodyPr wrap="square" rtlCol="0">
            <a:spAutoFit/>
          </a:bodyPr>
          <a:lstStyle/>
          <a:p>
            <a:r>
              <a:rPr lang="en-US" sz="1500" dirty="0">
                <a:latin typeface="Arial" panose="020B0604020202020204" pitchFamily="34" charset="0"/>
                <a:cs typeface="Arial" panose="020B0604020202020204" pitchFamily="34" charset="0"/>
              </a:rPr>
              <a:t>BIBLIOGRAPHY</a:t>
            </a:r>
          </a:p>
          <a:p>
            <a:r>
              <a:rPr lang="en-US" sz="900" dirty="0" err="1">
                <a:latin typeface="Arial" panose="020B0604020202020204" pitchFamily="34" charset="0"/>
                <a:cs typeface="Arial" panose="020B0604020202020204" pitchFamily="34" charset="0"/>
              </a:rPr>
              <a:t>Athanasiadou</a:t>
            </a:r>
            <a:r>
              <a:rPr lang="en-US" sz="900" dirty="0">
                <a:latin typeface="Arial" panose="020B0604020202020204" pitchFamily="34" charset="0"/>
                <a:cs typeface="Arial" panose="020B0604020202020204" pitchFamily="34" charset="0"/>
              </a:rPr>
              <a:t>, X. (2011). Counselling psychology in the school context. Hellenic Journal of Psychology, Vol8, pp. 289-308.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Bouchagier</a:t>
            </a:r>
            <a:r>
              <a:rPr lang="en-US" sz="900" dirty="0">
                <a:latin typeface="Arial" panose="020B0604020202020204" pitchFamily="34" charset="0"/>
                <a:cs typeface="Arial" panose="020B0604020202020204" pitchFamily="34" charset="0"/>
              </a:rPr>
              <a:t>, A. (2011). I </a:t>
            </a:r>
            <a:r>
              <a:rPr lang="en-US" sz="900" dirty="0" err="1">
                <a:latin typeface="Arial" panose="020B0604020202020204" pitchFamily="34" charset="0"/>
                <a:cs typeface="Arial" panose="020B0604020202020204" pitchFamily="34" charset="0"/>
              </a:rPr>
              <a:t>antilipsi</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ekpaideftikon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gia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simasia</a:t>
            </a:r>
            <a:r>
              <a:rPr lang="en-US" sz="900" dirty="0">
                <a:latin typeface="Arial" panose="020B0604020202020204" pitchFamily="34" charset="0"/>
                <a:cs typeface="Arial" panose="020B0604020202020204" pitchFamily="34" charset="0"/>
              </a:rPr>
              <a:t> tis </a:t>
            </a:r>
            <a:r>
              <a:rPr lang="en-US" sz="900" dirty="0" err="1">
                <a:latin typeface="Arial" panose="020B0604020202020204" pitchFamily="34" charset="0"/>
                <a:cs typeface="Arial" panose="020B0604020202020204" pitchFamily="34" charset="0"/>
              </a:rPr>
              <a:t>aftoektimisis</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mathiton</a:t>
            </a:r>
            <a:r>
              <a:rPr lang="en-US" sz="900" dirty="0">
                <a:latin typeface="Arial" panose="020B0604020202020204" pitchFamily="34" charset="0"/>
                <a:cs typeface="Arial" panose="020B0604020202020204" pitchFamily="34" charset="0"/>
              </a:rPr>
              <a:t> kai h </a:t>
            </a:r>
            <a:r>
              <a:rPr lang="en-US" sz="900" dirty="0" err="1">
                <a:latin typeface="Arial" panose="020B0604020202020204" pitchFamily="34" charset="0"/>
                <a:cs typeface="Arial" panose="020B0604020202020204" pitchFamily="34" charset="0"/>
              </a:rPr>
              <a:t>simbouleftiki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tous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paremvasi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gia</a:t>
            </a:r>
            <a:r>
              <a:rPr lang="en-US" sz="900" dirty="0">
                <a:latin typeface="Arial" panose="020B0604020202020204" pitchFamily="34" charset="0"/>
                <a:cs typeface="Arial" panose="020B0604020202020204" pitchFamily="34" charset="0"/>
              </a:rPr>
              <a:t> tin </a:t>
            </a:r>
            <a:r>
              <a:rPr lang="en-US" sz="900" dirty="0" err="1">
                <a:latin typeface="Arial" panose="020B0604020202020204" pitchFamily="34" charset="0"/>
                <a:cs typeface="Arial" panose="020B0604020202020204" pitchFamily="34" charset="0"/>
              </a:rPr>
              <a:t>enisxisi</a:t>
            </a:r>
            <a:r>
              <a:rPr lang="en-US" sz="900" dirty="0">
                <a:latin typeface="Arial" panose="020B0604020202020204" pitchFamily="34" charset="0"/>
                <a:cs typeface="Arial" panose="020B0604020202020204" pitchFamily="34" charset="0"/>
              </a:rPr>
              <a:t> tis </a:t>
            </a:r>
            <a:r>
              <a:rPr lang="en-US" sz="900" dirty="0" err="1">
                <a:latin typeface="Arial" panose="020B0604020202020204" pitchFamily="34" charset="0"/>
                <a:cs typeface="Arial" panose="020B0604020202020204" pitchFamily="34" charset="0"/>
              </a:rPr>
              <a:t>aftoektimisis</a:t>
            </a:r>
            <a:r>
              <a:rPr lang="en-US" sz="900" dirty="0">
                <a:latin typeface="Arial" panose="020B0604020202020204" pitchFamily="34" charset="0"/>
                <a:cs typeface="Arial" panose="020B0604020202020204" pitchFamily="34" charset="0"/>
              </a:rPr>
              <a:t> ton </a:t>
            </a:r>
            <a:r>
              <a:rPr lang="en-US" sz="900" dirty="0" err="1">
                <a:latin typeface="Arial" panose="020B0604020202020204" pitchFamily="34" charset="0"/>
                <a:cs typeface="Arial" panose="020B0604020202020204" pitchFamily="34" charset="0"/>
              </a:rPr>
              <a:t>mathiton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protobathmias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ekpaidefsis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Patron,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Galineas</a:t>
            </a:r>
            <a:r>
              <a:rPr lang="en-US" sz="900" dirty="0">
                <a:latin typeface="Arial" panose="020B0604020202020204" pitchFamily="34" charset="0"/>
                <a:cs typeface="Arial" panose="020B0604020202020204" pitchFamily="34" charset="0"/>
              </a:rPr>
              <a:t>, I. (2006). I </a:t>
            </a:r>
            <a:r>
              <a:rPr lang="en-US" sz="900" dirty="0" err="1">
                <a:latin typeface="Arial" panose="020B0604020202020204" pitchFamily="34" charset="0"/>
                <a:cs typeface="Arial" panose="020B0604020202020204" pitchFamily="34" charset="0"/>
              </a:rPr>
              <a:t>simbouleftiki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dimotiko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sxoleio</a:t>
            </a:r>
            <a:r>
              <a:rPr lang="en-US" sz="900" dirty="0">
                <a:latin typeface="Arial" panose="020B0604020202020204" pitchFamily="34" charset="0"/>
                <a:cs typeface="Arial" panose="020B0604020202020204" pitchFamily="34" charset="0"/>
              </a:rPr>
              <a:t>: o </a:t>
            </a:r>
            <a:r>
              <a:rPr lang="en-US" sz="900" dirty="0" err="1">
                <a:latin typeface="Arial" panose="020B0604020202020204" pitchFamily="34" charset="0"/>
                <a:cs typeface="Arial" panose="020B0604020202020204" pitchFamily="34" charset="0"/>
              </a:rPr>
              <a:t>daskalos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simvoulos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Ethniko</a:t>
            </a:r>
            <a:r>
              <a:rPr lang="en-US" sz="900" dirty="0">
                <a:latin typeface="Arial" panose="020B0604020202020204" pitchFamily="34" charset="0"/>
                <a:cs typeface="Arial" panose="020B0604020202020204" pitchFamily="34" charset="0"/>
              </a:rPr>
              <a:t> kai </a:t>
            </a:r>
            <a:r>
              <a:rPr lang="en-US" sz="900" dirty="0" err="1">
                <a:latin typeface="Arial" panose="020B0604020202020204" pitchFamily="34" charset="0"/>
                <a:cs typeface="Arial" panose="020B0604020202020204" pitchFamily="34" charset="0"/>
              </a:rPr>
              <a:t>kapodistriako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Athinon</a:t>
            </a:r>
            <a:r>
              <a:rPr lang="en-US" sz="900" dirty="0">
                <a:latin typeface="Arial" panose="020B0604020202020204" pitchFamily="34" charset="0"/>
                <a:cs typeface="Arial" panose="020B0604020202020204" pitchFamily="34" charset="0"/>
              </a:rPr>
              <a:t>,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Kourkoutas</a:t>
            </a:r>
            <a:r>
              <a:rPr lang="en-US" sz="900" dirty="0">
                <a:latin typeface="Arial" panose="020B0604020202020204" pitchFamily="34" charset="0"/>
                <a:cs typeface="Arial" panose="020B0604020202020204" pitchFamily="34" charset="0"/>
              </a:rPr>
              <a:t>, </a:t>
            </a:r>
            <a:r>
              <a:rPr lang="el-GR" sz="900" dirty="0">
                <a:latin typeface="Arial" panose="020B0604020202020204" pitchFamily="34" charset="0"/>
                <a:cs typeface="Arial" panose="020B0604020202020204" pitchFamily="34" charset="0"/>
              </a:rPr>
              <a:t>Η., Μ</a:t>
            </a:r>
            <a:r>
              <a:rPr lang="en-US" sz="900" dirty="0" err="1">
                <a:latin typeface="Arial" panose="020B0604020202020204" pitchFamily="34" charset="0"/>
                <a:cs typeface="Arial" panose="020B0604020202020204" pitchFamily="34" charset="0"/>
              </a:rPr>
              <a:t>akri-Mpotsari</a:t>
            </a:r>
            <a:r>
              <a:rPr lang="en-US" sz="900" dirty="0">
                <a:latin typeface="Arial" panose="020B0604020202020204" pitchFamily="34" charset="0"/>
                <a:cs typeface="Arial" panose="020B0604020202020204" pitchFamily="34" charset="0"/>
              </a:rPr>
              <a:t> </a:t>
            </a:r>
            <a:r>
              <a:rPr lang="el-GR" sz="900" dirty="0">
                <a:latin typeface="Arial" panose="020B0604020202020204" pitchFamily="34" charset="0"/>
                <a:cs typeface="Arial" panose="020B0604020202020204" pitchFamily="34" charset="0"/>
              </a:rPr>
              <a:t>Ε., </a:t>
            </a:r>
            <a:r>
              <a:rPr lang="en-US" sz="900" dirty="0">
                <a:latin typeface="Arial" panose="020B0604020202020204" pitchFamily="34" charset="0"/>
                <a:cs typeface="Arial" panose="020B0604020202020204" pitchFamily="34" charset="0"/>
              </a:rPr>
              <a:t>Hart, A., </a:t>
            </a:r>
            <a:r>
              <a:rPr lang="en-US" sz="900" dirty="0" err="1">
                <a:latin typeface="Arial" panose="020B0604020202020204" pitchFamily="34" charset="0"/>
                <a:cs typeface="Arial" panose="020B0604020202020204" pitchFamily="34" charset="0"/>
              </a:rPr>
              <a:t>Kassis</a:t>
            </a:r>
            <a:r>
              <a:rPr lang="en-US" sz="900" dirty="0">
                <a:latin typeface="Arial" panose="020B0604020202020204" pitchFamily="34" charset="0"/>
                <a:cs typeface="Arial" panose="020B0604020202020204" pitchFamily="34" charset="0"/>
              </a:rPr>
              <a:t>, W., &amp; </a:t>
            </a:r>
            <a:r>
              <a:rPr lang="en-US" sz="900" dirty="0" err="1">
                <a:latin typeface="Arial" panose="020B0604020202020204" pitchFamily="34" charset="0"/>
                <a:cs typeface="Arial" panose="020B0604020202020204" pitchFamily="34" charset="0"/>
              </a:rPr>
              <a:t>Stavrou</a:t>
            </a:r>
            <a:r>
              <a:rPr lang="en-US" sz="900" dirty="0">
                <a:latin typeface="Arial" panose="020B0604020202020204" pitchFamily="34" charset="0"/>
                <a:cs typeface="Arial" panose="020B0604020202020204" pitchFamily="34" charset="0"/>
              </a:rPr>
              <a:t> P. (2019). Counseling Teachers to Enhance Resilience and to Manage Behavioral Problems at School: Data from an Intervention Program. Psychology: The Journal of the Hellenic Psychological Society, 24(1), 9–31. </a:t>
            </a:r>
            <a:r>
              <a:rPr lang="en-US" sz="900" dirty="0">
                <a:latin typeface="Arial" panose="020B0604020202020204" pitchFamily="34" charset="0"/>
                <a:cs typeface="Arial" panose="020B0604020202020204" pitchFamily="34" charset="0"/>
                <a:hlinkClick r:id="rId4"/>
              </a:rPr>
              <a:t>https://doi.org/10.12681/psy_hps.22428</a:t>
            </a:r>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Malakiosi-Loizou</a:t>
            </a:r>
            <a:r>
              <a:rPr lang="en-US" sz="900" dirty="0">
                <a:latin typeface="Arial" panose="020B0604020202020204" pitchFamily="34" charset="0"/>
                <a:cs typeface="Arial" panose="020B0604020202020204" pitchFamily="34" charset="0"/>
              </a:rPr>
              <a:t>, M. (2011).Counselling psychology in today’s Greece. Hellenic Journal of Psychology, Vol8, pp. 266-288. </a:t>
            </a: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Poursanidou</a:t>
            </a:r>
            <a:r>
              <a:rPr lang="en-US" sz="900" dirty="0">
                <a:latin typeface="Arial" panose="020B0604020202020204" pitchFamily="34" charset="0"/>
                <a:cs typeface="Arial" panose="020B0604020202020204" pitchFamily="34" charset="0"/>
              </a:rPr>
              <a:t>, E.I. (2016). </a:t>
            </a:r>
            <a:r>
              <a:rPr lang="en-US" sz="900" dirty="0" err="1">
                <a:latin typeface="Arial" panose="020B0604020202020204" pitchFamily="34" charset="0"/>
                <a:cs typeface="Arial" panose="020B0604020202020204" pitchFamily="34" charset="0"/>
              </a:rPr>
              <a:t>Problimata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siberiforas</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stin</a:t>
            </a:r>
            <a:r>
              <a:rPr lang="en-US" sz="900" dirty="0">
                <a:latin typeface="Arial" panose="020B0604020202020204" pitchFamily="34" charset="0"/>
                <a:cs typeface="Arial" panose="020B0604020202020204" pitchFamily="34" charset="0"/>
              </a:rPr>
              <a:t> taxi kai </a:t>
            </a:r>
            <a:r>
              <a:rPr lang="en-US" sz="900" dirty="0" err="1">
                <a:latin typeface="Arial" panose="020B0604020202020204" pitchFamily="34" charset="0"/>
                <a:cs typeface="Arial" panose="020B0604020202020204" pitchFamily="34" charset="0"/>
              </a:rPr>
              <a:t>paremvasi</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tou</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daskalou</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Erevna</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sthn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ekpaideusi</a:t>
            </a:r>
            <a:r>
              <a:rPr lang="en-US" sz="900" dirty="0">
                <a:latin typeface="Arial" panose="020B0604020202020204" pitchFamily="34" charset="0"/>
                <a:cs typeface="Arial" panose="020B0604020202020204" pitchFamily="34" charset="0"/>
              </a:rPr>
              <a:t>, 5(1), 62–75. </a:t>
            </a:r>
            <a:r>
              <a:rPr lang="en-US" sz="900" dirty="0">
                <a:latin typeface="Arial" panose="020B0604020202020204" pitchFamily="34" charset="0"/>
                <a:cs typeface="Arial" panose="020B0604020202020204" pitchFamily="34" charset="0"/>
                <a:hlinkClick r:id="rId5"/>
              </a:rPr>
              <a:t>https://doi.org/10.12681/hjre.9380</a:t>
            </a:r>
            <a:endParaRPr lang="en-US" sz="900" dirty="0">
              <a:latin typeface="Arial" panose="020B0604020202020204" pitchFamily="34" charset="0"/>
              <a:cs typeface="Arial" panose="020B0604020202020204" pitchFamily="34" charset="0"/>
            </a:endParaRPr>
          </a:p>
          <a:p>
            <a:endParaRPr lang="en-US" sz="900" dirty="0">
              <a:latin typeface="Arial" panose="020B0604020202020204" pitchFamily="34" charset="0"/>
              <a:cs typeface="Arial" panose="020B0604020202020204" pitchFamily="34" charset="0"/>
            </a:endParaRPr>
          </a:p>
          <a:p>
            <a:r>
              <a:rPr lang="en-US" sz="900" dirty="0" err="1">
                <a:latin typeface="Arial" panose="020B0604020202020204" pitchFamily="34" charset="0"/>
                <a:cs typeface="Arial" panose="020B0604020202020204" pitchFamily="34" charset="0"/>
              </a:rPr>
              <a:t>Roubou</a:t>
            </a:r>
            <a:r>
              <a:rPr lang="en-US" sz="900" dirty="0">
                <a:latin typeface="Arial" panose="020B0604020202020204" pitchFamily="34" charset="0"/>
                <a:cs typeface="Arial" panose="020B0604020202020204" pitchFamily="34" charset="0"/>
              </a:rPr>
              <a:t>, X. (2019, September 21).  Adult Education and Counseling Psychology: Investigating Adult Educators' Training Needs </a:t>
            </a:r>
            <a:r>
              <a:rPr lang="el-GR" sz="900" dirty="0">
                <a:latin typeface="Arial" panose="020B0604020202020204" pitchFamily="34" charset="0"/>
                <a:cs typeface="Arial" panose="020B0604020202020204" pitchFamily="34" charset="0"/>
              </a:rPr>
              <a:t>ι</a:t>
            </a:r>
            <a:r>
              <a:rPr lang="en-US" sz="900" dirty="0">
                <a:latin typeface="Arial" panose="020B0604020202020204" pitchFamily="34" charset="0"/>
                <a:cs typeface="Arial" panose="020B0604020202020204" pitchFamily="34" charset="0"/>
              </a:rPr>
              <a:t>n Counseling Issues. </a:t>
            </a:r>
            <a:r>
              <a:rPr lang="en-US" sz="900" dirty="0" err="1">
                <a:latin typeface="Arial" panose="020B0604020202020204" pitchFamily="34" charset="0"/>
                <a:cs typeface="Arial" panose="020B0604020202020204" pitchFamily="34" charset="0"/>
              </a:rPr>
              <a:t>Elliniko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anoikto</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panepistimio</a:t>
            </a:r>
            <a:r>
              <a:rPr lang="en-US" sz="900" dirty="0">
                <a:latin typeface="Arial" panose="020B0604020202020204" pitchFamily="34" charset="0"/>
                <a:cs typeface="Arial" panose="020B0604020202020204" pitchFamily="34" charset="0"/>
              </a:rPr>
              <a:t>, </a:t>
            </a:r>
          </a:p>
          <a:p>
            <a:endParaRPr lang="el-G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49593"/>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223</TotalTime>
  <Words>577</Words>
  <Application>Microsoft Office PowerPoint</Application>
  <PresentationFormat>Panorámica</PresentationFormat>
  <Paragraphs>56</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Century Gothic</vt:lpstr>
      <vt:lpstr>Wingdings</vt:lpstr>
      <vt:lpstr>Wingdings 3</vt:lpstr>
      <vt:lpstr>Θρόισμα</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Irene</dc:creator>
  <cp:lastModifiedBy>Ramón Ruiz</cp:lastModifiedBy>
  <cp:revision>26</cp:revision>
  <dcterms:created xsi:type="dcterms:W3CDTF">2024-06-26T08:56:59Z</dcterms:created>
  <dcterms:modified xsi:type="dcterms:W3CDTF">2025-07-07T15:59:35Z</dcterms:modified>
</cp:coreProperties>
</file>